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0" roundtripDataSignature="AMtx7mjTEH4c+ZLbTfYGq4OkHGTYiLJv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Purpose: To introduce handling of simple mouse and keyboard input.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Learning Objective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By the end of this tutorial, children should be able to: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• Understand that programs can respond to input from various events, including from mouse buttons and keyboard keys.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• Understand that events can happen multiple times within one program.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• Understand that different events can run within the same program.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• Write simple programs that respond to mouse and keyboard events.</a:t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Introduce students to key vocabulary for this lesson: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Event - (</a:t>
            </a:r>
            <a:r>
              <a:rPr lang="en-GB"/>
              <a:t>On next slide)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1200">
                <a:solidFill>
                  <a:schemeClr val="dk1"/>
                </a:solidFill>
              </a:rPr>
              <a:t>Input</a:t>
            </a: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data sent to a computer system from devices such as a keyboard, mouse, microphone, camera or physical sensor. Input devices enable information from the outside world to get into a computer – without them, we wouldn’t even be able to switch the computer on! Some are built in; others are plugged in or wirelessly connected.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i="0" lang="en-GB" sz="1200">
                <a:solidFill>
                  <a:schemeClr val="dk1"/>
                </a:solidFill>
              </a:rPr>
              <a:t>Output</a:t>
            </a: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data or information communicated from a computer system to the outside world via various devices.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In computing, an </a:t>
            </a:r>
            <a:r>
              <a:rPr b="1" lang="en-GB" sz="12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event</a:t>
            </a:r>
            <a:r>
              <a:rPr lang="en-GB" sz="12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 is an action or occurrence recogni</a:t>
            </a:r>
            <a:r>
              <a:rPr lang="en-GB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GB" sz="12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ed by software,</a:t>
            </a:r>
            <a:endParaRPr sz="1200">
              <a:solidFill>
                <a:srgbClr val="00C5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Play Input /Output hunt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each student </a:t>
            </a:r>
            <a:r>
              <a:rPr lang="en-GB"/>
              <a:t>two</a:t>
            </a: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post it notes ask them to label one ‘input’ and one ‘output’.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your student to go around the class and place each post it note on a device which they think is a input or output.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all the students have done this, ask students to explain their answers</a:t>
            </a:r>
            <a:r>
              <a:rPr lang="en-GB"/>
              <a:t>. A</a:t>
            </a: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 the student what event happens to enable the inputs/outputs.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Input/Output hunt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your students a worksheet with pictures of various devices.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your students to explore the devices they have been given, ask student to write as many inputs and outputs as they can think of.</a:t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/>
              <a:t>For example a desktop may have: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/>
              <a:t>Inputs: keyboard, mouse, other buttons, camera, microphone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Outputs: screen, speakers, printer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can, have real world examples for the student to explore.</a:t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Once the students have </a:t>
            </a:r>
            <a:r>
              <a:rPr lang="en-GB"/>
              <a:t>completed</a:t>
            </a:r>
            <a:r>
              <a:rPr lang="en-GB"/>
              <a:t> the </a:t>
            </a:r>
            <a:r>
              <a:rPr lang="en-GB"/>
              <a:t>task</a:t>
            </a:r>
            <a:r>
              <a:rPr lang="en-GB"/>
              <a:t> ask students to share </a:t>
            </a:r>
            <a:r>
              <a:rPr lang="en-GB"/>
              <a:t>findings</a:t>
            </a:r>
            <a:r>
              <a:rPr lang="en-GB"/>
              <a:t> with each other!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event triggers the input and output? Go </a:t>
            </a:r>
            <a:r>
              <a:rPr lang="en-GB"/>
              <a:t>through</a:t>
            </a:r>
            <a:r>
              <a:rPr lang="en-GB"/>
              <a:t> all of the examples.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11" Type="http://schemas.openxmlformats.org/officeDocument/2006/relationships/image" Target="../media/image9.png"/><Relationship Id="rId10" Type="http://schemas.openxmlformats.org/officeDocument/2006/relationships/image" Target="../media/image7.jpg"/><Relationship Id="rId9" Type="http://schemas.openxmlformats.org/officeDocument/2006/relationships/image" Target="../media/image5.jpg"/><Relationship Id="rId5" Type="http://schemas.openxmlformats.org/officeDocument/2006/relationships/image" Target="../media/image4.png"/><Relationship Id="rId6" Type="http://schemas.openxmlformats.org/officeDocument/2006/relationships/image" Target="../media/image8.jpg"/><Relationship Id="rId7" Type="http://schemas.openxmlformats.org/officeDocument/2006/relationships/image" Target="../media/image6.jpg"/><Relationship Id="rId8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ircuit board&#10;&#10;Description automatically generated"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custGeom>
            <a:rect b="b" l="l" r="r" t="t"/>
            <a:pathLst>
              <a:path extrusionOk="0" h="6858000" w="12191997">
                <a:moveTo>
                  <a:pt x="6631620" y="983228"/>
                </a:moveTo>
                <a:cubicBezTo>
                  <a:pt x="6631620" y="983228"/>
                  <a:pt x="6631620" y="983228"/>
                  <a:pt x="12091643" y="983228"/>
                </a:cubicBezTo>
                <a:lnTo>
                  <a:pt x="12191997" y="991151"/>
                </a:lnTo>
                <a:lnTo>
                  <a:pt x="12191997" y="6858000"/>
                </a:lnTo>
                <a:lnTo>
                  <a:pt x="3051794" y="6858000"/>
                </a:lnTo>
                <a:lnTo>
                  <a:pt x="3048485" y="6845812"/>
                </a:lnTo>
                <a:cubicBezTo>
                  <a:pt x="2999734" y="6614233"/>
                  <a:pt x="3024109" y="6346091"/>
                  <a:pt x="3121611" y="6151078"/>
                </a:cubicBezTo>
                <a:cubicBezTo>
                  <a:pt x="3121611" y="6151078"/>
                  <a:pt x="3121611" y="6151078"/>
                  <a:pt x="5851619" y="1422010"/>
                </a:cubicBezTo>
                <a:cubicBezTo>
                  <a:pt x="5997869" y="1178242"/>
                  <a:pt x="6355374" y="983228"/>
                  <a:pt x="6631620" y="983228"/>
                </a:cubicBezTo>
                <a:close/>
                <a:moveTo>
                  <a:pt x="0" y="339531"/>
                </a:moveTo>
                <a:lnTo>
                  <a:pt x="54301" y="339531"/>
                </a:lnTo>
                <a:cubicBezTo>
                  <a:pt x="1340585" y="339531"/>
                  <a:pt x="1340585" y="339531"/>
                  <a:pt x="1340585" y="339531"/>
                </a:cubicBezTo>
                <a:cubicBezTo>
                  <a:pt x="1495969" y="339531"/>
                  <a:pt x="1635814" y="422097"/>
                  <a:pt x="1713506" y="556265"/>
                </a:cubicBezTo>
                <a:cubicBezTo>
                  <a:pt x="2909965" y="2625561"/>
                  <a:pt x="2909965" y="2625561"/>
                  <a:pt x="2909965" y="2625561"/>
                </a:cubicBezTo>
                <a:cubicBezTo>
                  <a:pt x="2987657" y="2754570"/>
                  <a:pt x="2987657" y="2919700"/>
                  <a:pt x="2909965" y="3048708"/>
                </a:cubicBezTo>
                <a:cubicBezTo>
                  <a:pt x="1713506" y="5118003"/>
                  <a:pt x="1713506" y="5118003"/>
                  <a:pt x="1713506" y="5118003"/>
                </a:cubicBezTo>
                <a:cubicBezTo>
                  <a:pt x="1635814" y="5252173"/>
                  <a:pt x="1495969" y="5334737"/>
                  <a:pt x="1340585" y="5334737"/>
                </a:cubicBezTo>
                <a:cubicBezTo>
                  <a:pt x="816002" y="5334737"/>
                  <a:pt x="406171" y="5334737"/>
                  <a:pt x="85990" y="5334737"/>
                </a:cubicBezTo>
                <a:lnTo>
                  <a:pt x="0" y="5334737"/>
                </a:lnTo>
                <a:close/>
                <a:moveTo>
                  <a:pt x="2861712" y="0"/>
                </a:moveTo>
                <a:lnTo>
                  <a:pt x="5175003" y="0"/>
                </a:lnTo>
                <a:lnTo>
                  <a:pt x="5220943" y="79581"/>
                </a:lnTo>
                <a:cubicBezTo>
                  <a:pt x="5331226" y="270618"/>
                  <a:pt x="5491637" y="548491"/>
                  <a:pt x="5724962" y="952668"/>
                </a:cubicBezTo>
                <a:cubicBezTo>
                  <a:pt x="5764962" y="1023782"/>
                  <a:pt x="5764962" y="1130450"/>
                  <a:pt x="5724962" y="1201564"/>
                </a:cubicBezTo>
                <a:cubicBezTo>
                  <a:pt x="5724962" y="1201564"/>
                  <a:pt x="5724962" y="1201564"/>
                  <a:pt x="4978322" y="2494933"/>
                </a:cubicBezTo>
                <a:cubicBezTo>
                  <a:pt x="4942768" y="2561602"/>
                  <a:pt x="4844993" y="2614935"/>
                  <a:pt x="4764998" y="2614935"/>
                </a:cubicBezTo>
                <a:lnTo>
                  <a:pt x="3271717" y="2614935"/>
                </a:lnTo>
                <a:cubicBezTo>
                  <a:pt x="3196167" y="2614935"/>
                  <a:pt x="3098390" y="2561602"/>
                  <a:pt x="3058392" y="2494933"/>
                </a:cubicBezTo>
                <a:cubicBezTo>
                  <a:pt x="3058392" y="2494933"/>
                  <a:pt x="3058392" y="2494933"/>
                  <a:pt x="2311754" y="1201564"/>
                </a:cubicBezTo>
                <a:cubicBezTo>
                  <a:pt x="2276199" y="1130450"/>
                  <a:pt x="2276199" y="1023782"/>
                  <a:pt x="2311754" y="952668"/>
                </a:cubicBezTo>
                <a:cubicBezTo>
                  <a:pt x="2311754" y="952668"/>
                  <a:pt x="2311754" y="952668"/>
                  <a:pt x="2811944" y="86212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5626633" y="2828832"/>
            <a:ext cx="45177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7200" u="none" cap="none" strike="noStrike">
                <a:solidFill>
                  <a:srgbClr val="0099A9"/>
                </a:solidFill>
                <a:latin typeface="Arial"/>
                <a:ea typeface="Arial"/>
                <a:cs typeface="Arial"/>
                <a:sym typeface="Arial"/>
              </a:rPr>
              <a:t>Events</a:t>
            </a:r>
            <a:r>
              <a:rPr b="0" i="0" lang="en-GB" sz="7200" u="none" cap="none" strike="noStrike">
                <a:solidFill>
                  <a:srgbClr val="0099A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7200">
              <a:solidFill>
                <a:srgbClr val="0099A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14435" y="2331237"/>
            <a:ext cx="2032882" cy="2195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93" name="Google Shape;9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14435" y="2331236"/>
            <a:ext cx="2032883" cy="2195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859972" y="832757"/>
            <a:ext cx="10472056" cy="519248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733766" y="1121207"/>
            <a:ext cx="1047205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Event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720509" y="2591444"/>
            <a:ext cx="1047205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Input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720509" y="3935128"/>
            <a:ext cx="1047205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/>
          <p:nvPr/>
        </p:nvSpPr>
        <p:spPr>
          <a:xfrm>
            <a:off x="859972" y="832757"/>
            <a:ext cx="10472056" cy="519248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5503135" y="2690336"/>
            <a:ext cx="557992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In computing, an </a:t>
            </a:r>
            <a:r>
              <a:rPr b="1" lang="en-GB" sz="24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event</a:t>
            </a:r>
            <a:r>
              <a:rPr lang="en-GB" sz="24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 is an action or occurrence recogni</a:t>
            </a:r>
            <a:r>
              <a:rPr lang="en-GB" sz="2400">
                <a:solidFill>
                  <a:srgbClr val="00C5D4"/>
                </a:solidFill>
              </a:rPr>
              <a:t>s</a:t>
            </a:r>
            <a:r>
              <a:rPr lang="en-GB" sz="24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ed by software,</a:t>
            </a:r>
            <a:endParaRPr sz="2400">
              <a:solidFill>
                <a:srgbClr val="00C5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15" name="Google Shape;11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53516" y="1145137"/>
            <a:ext cx="3964442" cy="4281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/>
          <p:nvPr/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859972" y="832757"/>
            <a:ext cx="10472056" cy="519248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256915">
            <a:off x="1586439" y="1867478"/>
            <a:ext cx="3594100" cy="299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 txBox="1"/>
          <p:nvPr/>
        </p:nvSpPr>
        <p:spPr>
          <a:xfrm>
            <a:off x="-2046753" y="2423288"/>
            <a:ext cx="1047205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Input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258712">
            <a:off x="7362018" y="1868357"/>
            <a:ext cx="3594100" cy="299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3923041" y="2497424"/>
            <a:ext cx="1047205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5"/>
          <p:cNvSpPr/>
          <p:nvPr/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859972" y="832757"/>
            <a:ext cx="10472056" cy="519248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automatically generated" id="138" name="Google Shape;13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777337">
            <a:off x="8912478" y="1914232"/>
            <a:ext cx="2302985" cy="33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desktop" id="140" name="Google Shape;140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12883" y="1580046"/>
            <a:ext cx="20193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/>
          <p:nvPr/>
        </p:nvSpPr>
        <p:spPr>
          <a:xfrm>
            <a:off x="2040393" y="3236948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ipad" id="142" name="Google Shape;142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60961" y="4044490"/>
            <a:ext cx="1358900" cy="13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ps4" id="144" name="Google Shape;144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082951" y="3747400"/>
            <a:ext cx="18923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3752406" y="1557381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apple watch" id="146" name="Google Shape;146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752406" y="1557381"/>
            <a:ext cx="2159000" cy="13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google home" id="148" name="Google Shape;148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222186" y="3674208"/>
            <a:ext cx="2022856" cy="176733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5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iphone" id="150" name="Google Shape;150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280596" y="1273215"/>
            <a:ext cx="1524000" cy="180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2020-02-18T13:02:08Z</dcterms:created>
  <dc:creator>Bradley Dardis</dc:creator>
</cp:coreProperties>
</file>